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7" r:id="rId8"/>
    <p:sldId id="268" r:id="rId9"/>
    <p:sldId id="270" r:id="rId10"/>
    <p:sldId id="271" r:id="rId11"/>
    <p:sldId id="272" r:id="rId12"/>
    <p:sldId id="273" r:id="rId13"/>
    <p:sldId id="276" r:id="rId14"/>
    <p:sldId id="277" r:id="rId15"/>
    <p:sldId id="278" r:id="rId16"/>
    <p:sldId id="279" r:id="rId17"/>
    <p:sldId id="281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TEHNOLOGIJA ZAVARIVANJA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Elementi</a:t>
            </a:r>
            <a:r>
              <a:rPr lang="en-US" u="sng" dirty="0" smtClean="0"/>
              <a:t> </a:t>
            </a:r>
            <a:r>
              <a:rPr lang="en-US" u="sng" dirty="0" err="1" smtClean="0"/>
              <a:t>žleba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Žleb</a:t>
            </a:r>
            <a:r>
              <a:rPr lang="en-US" dirty="0" smtClean="0"/>
              <a:t> je </a:t>
            </a:r>
            <a:r>
              <a:rPr lang="en-US" dirty="0" err="1" smtClean="0"/>
              <a:t>pripremljeno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676400" y="2197162"/>
            <a:ext cx="6172200" cy="4609323"/>
            <a:chOff x="1676400" y="2197162"/>
            <a:chExt cx="6172200" cy="46093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676400" y="2197162"/>
              <a:ext cx="5943600" cy="460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43800" y="4572000"/>
              <a:ext cx="30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4536"/>
            <a:ext cx="6019800" cy="66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Elementi</a:t>
            </a:r>
            <a:r>
              <a:rPr lang="en-US" u="sng" dirty="0" smtClean="0"/>
              <a:t> </a:t>
            </a:r>
            <a:r>
              <a:rPr lang="en-US" u="sng" dirty="0" err="1" smtClean="0"/>
              <a:t>šava</a:t>
            </a:r>
            <a:r>
              <a:rPr lang="en-US" u="sng" dirty="0" smtClean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3" r="6572"/>
          <a:stretch>
            <a:fillRect/>
          </a:stretch>
        </p:blipFill>
        <p:spPr bwMode="auto">
          <a:xfrm>
            <a:off x="3727268" y="2971800"/>
            <a:ext cx="54167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Zavar</a:t>
            </a:r>
            <a:r>
              <a:rPr lang="en-US" dirty="0" smtClean="0"/>
              <a:t>: - je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dirty="0" err="1" smtClean="0"/>
              <a:t>rastopljeni</a:t>
            </a:r>
            <a:r>
              <a:rPr lang="en-US" dirty="0" smtClean="0"/>
              <a:t> metal </a:t>
            </a:r>
            <a:r>
              <a:rPr lang="en-US" dirty="0" err="1" smtClean="0"/>
              <a:t>nastao</a:t>
            </a:r>
            <a:r>
              <a:rPr lang="en-US" dirty="0" smtClean="0"/>
              <a:t> 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prolazu</a:t>
            </a:r>
            <a:endParaRPr lang="en-US" dirty="0" smtClean="0"/>
          </a:p>
          <a:p>
            <a:r>
              <a:rPr lang="en-US" u="sng" dirty="0" err="1" smtClean="0"/>
              <a:t>Sloj</a:t>
            </a:r>
            <a:r>
              <a:rPr lang="en-US" dirty="0" smtClean="0"/>
              <a:t>: - je </a:t>
            </a:r>
            <a:r>
              <a:rPr lang="en-US" dirty="0" err="1" smtClean="0"/>
              <a:t>zavar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poprečnim</a:t>
            </a:r>
            <a:r>
              <a:rPr lang="en-US" dirty="0" smtClean="0"/>
              <a:t> </a:t>
            </a:r>
            <a:r>
              <a:rPr lang="en-US" dirty="0" err="1" smtClean="0"/>
              <a:t>klaćenjem</a:t>
            </a:r>
            <a:r>
              <a:rPr lang="en-US" dirty="0" smtClean="0"/>
              <a:t> </a:t>
            </a:r>
            <a:r>
              <a:rPr lang="en-US" dirty="0" err="1" smtClean="0"/>
              <a:t>vrha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" y="2590800"/>
            <a:ext cx="406908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 err="1" smtClean="0"/>
              <a:t>Postupci</a:t>
            </a:r>
            <a:r>
              <a:rPr lang="en-US" u="sng" dirty="0" smtClean="0"/>
              <a:t> </a:t>
            </a:r>
            <a:r>
              <a:rPr lang="en-US" u="sng" dirty="0" err="1" smtClean="0"/>
              <a:t>izvođenja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u="sng" dirty="0" smtClean="0"/>
              <a:t> </a:t>
            </a:r>
            <a:r>
              <a:rPr lang="en-US" u="sng" dirty="0" err="1" smtClean="0"/>
              <a:t>kada</a:t>
            </a:r>
            <a:r>
              <a:rPr lang="en-US" u="sng" dirty="0" smtClean="0"/>
              <a:t> je </a:t>
            </a:r>
            <a:r>
              <a:rPr lang="en-US" u="sng" dirty="0" err="1" smtClean="0"/>
              <a:t>debljina</a:t>
            </a:r>
            <a:r>
              <a:rPr lang="en-US" u="sng" dirty="0" smtClean="0"/>
              <a:t> </a:t>
            </a:r>
            <a:r>
              <a:rPr lang="en-US" u="sng" dirty="0" err="1" smtClean="0"/>
              <a:t>osnovnog</a:t>
            </a:r>
            <a:r>
              <a:rPr lang="en-US" u="sng" dirty="0" smtClean="0"/>
              <a:t> </a:t>
            </a:r>
            <a:r>
              <a:rPr lang="en-US" u="sng" dirty="0" err="1" smtClean="0"/>
              <a:t>materijala</a:t>
            </a:r>
            <a:r>
              <a:rPr lang="en-US" u="sng" dirty="0" smtClean="0"/>
              <a:t> </a:t>
            </a:r>
            <a:r>
              <a:rPr lang="en-US" u="sng" dirty="0" err="1" smtClean="0"/>
              <a:t>preko</a:t>
            </a:r>
            <a:r>
              <a:rPr lang="en-US" u="sng" dirty="0" smtClean="0"/>
              <a:t> 20-25 mm: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784402" cy="28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636" y="2603109"/>
            <a:ext cx="5223364" cy="41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481615"/>
            <a:ext cx="266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Vrste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 smtClean="0"/>
              <a:t>spojeva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984"/>
          <a:stretch>
            <a:fillRect/>
          </a:stretch>
        </p:blipFill>
        <p:spPr bwMode="auto">
          <a:xfrm>
            <a:off x="2895600" y="1447800"/>
            <a:ext cx="6248400" cy="18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86200"/>
            <a:ext cx="47244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57200"/>
            <a:ext cx="3429000" cy="5668963"/>
          </a:xfrm>
        </p:spPr>
        <p:txBody>
          <a:bodyPr/>
          <a:lstStyle/>
          <a:p>
            <a:r>
              <a:rPr lang="en-US" u="sng" dirty="0" err="1" smtClean="0"/>
              <a:t>Vrste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3368" y="708922"/>
            <a:ext cx="4920082" cy="35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4202160" y="2675239"/>
            <a:ext cx="4889955" cy="40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b="59155"/>
          <a:stretch>
            <a:fillRect/>
          </a:stretch>
        </p:blipFill>
        <p:spPr bwMode="auto">
          <a:xfrm>
            <a:off x="3124200" y="0"/>
            <a:ext cx="5867400" cy="31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181600" cy="179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0000">
            <a:off x="4101507" y="4595830"/>
            <a:ext cx="4989532" cy="21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Položaji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724400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81200"/>
            <a:ext cx="1828800" cy="381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koritu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764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Fizički osnovi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Zavarivanje je postupak ostvarivanja nerazdvojivih spojeva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109447" y="2813255"/>
            <a:ext cx="4740031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25908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F</a:t>
            </a:r>
            <a:r>
              <a:rPr lang="sr-Latn-CS" sz="2000" baseline="-25000" dirty="0" smtClean="0"/>
              <a:t>pr</a:t>
            </a:r>
            <a:r>
              <a:rPr lang="sr-Latn-CS" sz="2000" dirty="0" smtClean="0"/>
              <a:t>-privlacna sila</a:t>
            </a:r>
          </a:p>
          <a:p>
            <a:r>
              <a:rPr lang="sr-Latn-CS" sz="2000" dirty="0" smtClean="0"/>
              <a:t>F</a:t>
            </a:r>
            <a:r>
              <a:rPr lang="sr-Latn-CS" sz="2000" baseline="-25000" dirty="0" smtClean="0"/>
              <a:t>od</a:t>
            </a:r>
            <a:r>
              <a:rPr lang="sr-Latn-CS" sz="2000" dirty="0" smtClean="0"/>
              <a:t>-odbojna sila</a:t>
            </a:r>
          </a:p>
          <a:p>
            <a:r>
              <a:rPr lang="sr-Latn-CS" sz="2000" dirty="0" smtClean="0"/>
              <a:t>Puna linija je rezultantna sila </a:t>
            </a:r>
          </a:p>
          <a:p>
            <a:r>
              <a:rPr lang="en-US" sz="2000" dirty="0" smtClean="0"/>
              <a:t>	</a:t>
            </a:r>
            <a:r>
              <a:rPr lang="sr-Latn-CS" sz="2000" dirty="0" smtClean="0"/>
              <a:t>F</a:t>
            </a:r>
            <a:r>
              <a:rPr lang="sr-Latn-CS" sz="2000" baseline="-25000" dirty="0" smtClean="0"/>
              <a:t>r</a:t>
            </a:r>
            <a:r>
              <a:rPr lang="sr-Latn-CS" sz="2000" dirty="0" smtClean="0"/>
              <a:t>=F</a:t>
            </a:r>
            <a:r>
              <a:rPr lang="sr-Latn-CS" sz="2000" baseline="-25000" dirty="0" smtClean="0"/>
              <a:t>pr</a:t>
            </a:r>
            <a:r>
              <a:rPr lang="sr-Latn-CS" sz="2000" dirty="0" smtClean="0"/>
              <a:t>+F</a:t>
            </a:r>
            <a:r>
              <a:rPr lang="sr-Latn-CS" sz="2000" baseline="-25000" dirty="0" smtClean="0"/>
              <a:t>od</a:t>
            </a:r>
          </a:p>
          <a:p>
            <a:r>
              <a:rPr lang="sr-Latn-CS" sz="2000" dirty="0" smtClean="0"/>
              <a:t>a</a:t>
            </a:r>
            <a:r>
              <a:rPr lang="sr-Latn-CS" sz="2000" baseline="-25000" dirty="0" smtClean="0"/>
              <a:t>0</a:t>
            </a:r>
            <a:r>
              <a:rPr lang="sr-Latn-CS" sz="2000" dirty="0" smtClean="0"/>
              <a:t> – međuatomno rastojanje, 	gde je F</a:t>
            </a:r>
            <a:r>
              <a:rPr lang="sr-Latn-CS" sz="2000" baseline="-25000" dirty="0" smtClean="0"/>
              <a:t>r</a:t>
            </a:r>
            <a:r>
              <a:rPr lang="sr-Latn-CS" sz="2000" dirty="0" smtClean="0"/>
              <a:t>=0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*Atome je potrebno </a:t>
            </a:r>
            <a:r>
              <a:rPr lang="sr-Latn-CS" sz="2000" u="sng" dirty="0" smtClean="0"/>
              <a:t>dovesti na rastojanje a</a:t>
            </a:r>
            <a:r>
              <a:rPr lang="sr-Latn-CS" sz="2000" u="sng" baseline="-25000" dirty="0" smtClean="0"/>
              <a:t>0</a:t>
            </a:r>
            <a:r>
              <a:rPr lang="sr-Latn-CS" sz="2000" dirty="0" smtClean="0"/>
              <a:t> da bi došlo do spajanja!!!</a:t>
            </a:r>
          </a:p>
          <a:p>
            <a:r>
              <a:rPr lang="sr-Latn-CS" sz="2000" dirty="0" smtClean="0"/>
              <a:t>**To može da se izvede </a:t>
            </a:r>
            <a:r>
              <a:rPr lang="sr-Latn-CS" sz="2000" u="sng" dirty="0" smtClean="0"/>
              <a:t>topljenjem i pritiskom</a:t>
            </a:r>
            <a:endParaRPr lang="sr-Latn-CS" sz="2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4034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i="1" dirty="0" smtClean="0"/>
              <a:t>F</a:t>
            </a:r>
            <a:r>
              <a:rPr lang="sr-Latn-CS" sz="2400" b="1" i="1" baseline="-25000" dirty="0" smtClean="0"/>
              <a:t>r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Uticaj temperature i pritiska na mogućnost zavarivanja (primer za čisto železo):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514600"/>
            <a:ext cx="5029200" cy="366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81600" y="2819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dirty="0" smtClean="0"/>
              <a:t>1 – oblast u kojoj nije moguće 	zavarivanje</a:t>
            </a:r>
          </a:p>
          <a:p>
            <a:r>
              <a:rPr lang="sr-Latn-CS" sz="2000" dirty="0" smtClean="0"/>
              <a:t>2 – oblast delimično mogućeg 	zavarivanja</a:t>
            </a:r>
          </a:p>
          <a:p>
            <a:r>
              <a:rPr lang="sr-Latn-CS" sz="2000" dirty="0" smtClean="0"/>
              <a:t>3 – </a:t>
            </a:r>
            <a:r>
              <a:rPr lang="sr-Latn-CS" sz="2000" u="sng" dirty="0" smtClean="0"/>
              <a:t>oblast zavarivanja </a:t>
            </a:r>
            <a:r>
              <a:rPr lang="en-US" sz="2000" u="sng" dirty="0" err="1" smtClean="0"/>
              <a:t>pritiskom</a:t>
            </a:r>
            <a:endParaRPr lang="sr-Latn-CS" sz="2000" u="sng" dirty="0" smtClean="0"/>
          </a:p>
          <a:p>
            <a:r>
              <a:rPr lang="sr-Latn-CS" sz="2000" dirty="0" smtClean="0"/>
              <a:t>4 – </a:t>
            </a:r>
            <a:r>
              <a:rPr lang="sr-Latn-CS" sz="2000" u="sng" dirty="0" smtClean="0"/>
              <a:t>oblast zavarivanja topljenjem</a:t>
            </a:r>
          </a:p>
          <a:p>
            <a:endParaRPr lang="sr-Latn-CS" sz="2000" dirty="0" smtClean="0"/>
          </a:p>
          <a:p>
            <a:r>
              <a:rPr lang="sr-Latn-CS" sz="2000" dirty="0" smtClean="0"/>
              <a:t>*Oblasti u kojoj se vrši zavarivanje su 3 i 4!!!</a:t>
            </a:r>
            <a:endParaRPr lang="sr-Latn-CS" sz="2000" dirty="0"/>
          </a:p>
        </p:txBody>
      </p:sp>
      <p:sp>
        <p:nvSpPr>
          <p:cNvPr id="6" name="Oval 5"/>
          <p:cNvSpPr/>
          <p:nvPr/>
        </p:nvSpPr>
        <p:spPr>
          <a:xfrm>
            <a:off x="2667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Oval 6"/>
          <p:cNvSpPr/>
          <p:nvPr/>
        </p:nvSpPr>
        <p:spPr>
          <a:xfrm>
            <a:off x="4191000" y="3352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sr-Latn-CS" b="1" u="sng" dirty="0" smtClean="0"/>
              <a:t>Podela postupaka zavarivanja:</a:t>
            </a:r>
          </a:p>
          <a:p>
            <a:endParaRPr lang="sr-Latn-CS" dirty="0" smtClean="0"/>
          </a:p>
          <a:p>
            <a:pPr marL="514350" indent="-514350">
              <a:buAutoNum type="alphaLcParenR"/>
            </a:pPr>
            <a:r>
              <a:rPr lang="sr-Latn-CS" u="sng" dirty="0" smtClean="0"/>
              <a:t>Zavarivanje pritiskom</a:t>
            </a:r>
            <a:r>
              <a:rPr lang="sr-Latn-CS" dirty="0" smtClean="0"/>
              <a:t>: kovačko zavarivanje, zavarivanje trenjem (rotaciono i sa mešanjem), elektrootporno zavarivanje, zavar</a:t>
            </a:r>
            <a:r>
              <a:rPr lang="en-US" dirty="0" err="1" smtClean="0"/>
              <a:t>ivanje</a:t>
            </a:r>
            <a:r>
              <a:rPr lang="en-US" dirty="0" smtClean="0"/>
              <a:t> u</a:t>
            </a:r>
            <a:r>
              <a:rPr lang="sr-Latn-CS" dirty="0" smtClean="0"/>
              <a:t>ltrazvukom,...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b)    </a:t>
            </a:r>
            <a:r>
              <a:rPr lang="sr-Latn-CS" u="sng" dirty="0" smtClean="0"/>
              <a:t>Zavarivanje topljenjem</a:t>
            </a:r>
            <a:r>
              <a:rPr lang="sr-Latn-CS" dirty="0" smtClean="0"/>
              <a:t>: gasno, ručno-elektrolučno, zavar. pod praškom, zavar. </a:t>
            </a:r>
            <a:r>
              <a:rPr lang="en-US" dirty="0" smtClean="0"/>
              <a:t>u</a:t>
            </a:r>
            <a:r>
              <a:rPr lang="sr-Latn-CS" dirty="0" smtClean="0"/>
              <a:t> zaštitnom gasu (sa topljivom i netopljivom elektrodom), zavar. elektronskim snopom, lasersko zavarivanje,...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r-Latn-CS" dirty="0" smtClean="0"/>
              <a:t>avarivačk</a:t>
            </a:r>
            <a:r>
              <a:rPr lang="en-US" dirty="0" err="1" smtClean="0"/>
              <a:t>i</a:t>
            </a:r>
            <a:r>
              <a:rPr lang="sr-Latn-CS" dirty="0" smtClean="0"/>
              <a:t> luk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8307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Zavarivački luk je stabilno električno pražnjenje između </a:t>
            </a:r>
            <a:r>
              <a:rPr lang="sr-Latn-CS" sz="2800" dirty="0" smtClean="0"/>
              <a:t>elektroda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osnovni</a:t>
            </a:r>
            <a:r>
              <a:rPr lang="en-US" sz="2800" dirty="0" smtClean="0"/>
              <a:t> je </a:t>
            </a:r>
            <a:r>
              <a:rPr lang="en-US" sz="2800" dirty="0" err="1" smtClean="0"/>
              <a:t>izvor</a:t>
            </a:r>
            <a:r>
              <a:rPr lang="en-US" sz="2800" dirty="0" smtClean="0"/>
              <a:t> </a:t>
            </a:r>
            <a:r>
              <a:rPr lang="en-US" sz="2800" dirty="0" err="1" smtClean="0"/>
              <a:t>toplote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postupaka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topljenjem</a:t>
            </a:r>
            <a:r>
              <a:rPr lang="sr-Latn-CS" sz="2800" dirty="0" smtClean="0"/>
              <a:t>. </a:t>
            </a:r>
            <a:endParaRPr lang="sr-Latn-CS" sz="2800" dirty="0" smtClean="0"/>
          </a:p>
          <a:p>
            <a:r>
              <a:rPr lang="sr-Latn-CS" sz="2800" dirty="0" smtClean="0"/>
              <a:t>Uspostavlja se najčešće između elektrode i osnovnog materijala, a može </a:t>
            </a:r>
            <a:r>
              <a:rPr lang="sr-Latn-CS" sz="2800" dirty="0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sr-Latn-CS" sz="2800" dirty="0" smtClean="0"/>
              <a:t>jednosmernom ili naizmeničnom strujom,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err="1" smtClean="0"/>
              <a:t>pravom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obrnutom</a:t>
            </a:r>
            <a:r>
              <a:rPr lang="en-US" sz="2800" dirty="0" smtClean="0"/>
              <a:t> </a:t>
            </a:r>
            <a:r>
              <a:rPr lang="en-US" sz="2800" dirty="0" err="1" smtClean="0"/>
              <a:t>polarnošću</a:t>
            </a:r>
            <a:r>
              <a:rPr lang="sr-Latn-CS" sz="2800" dirty="0" smtClean="0"/>
              <a:t>.</a:t>
            </a:r>
          </a:p>
          <a:p>
            <a:endParaRPr lang="sr-Latn-C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502" r="56266" b="41176"/>
          <a:stretch>
            <a:fillRect/>
          </a:stretch>
        </p:blipFill>
        <p:spPr bwMode="auto">
          <a:xfrm>
            <a:off x="77932" y="4495800"/>
            <a:ext cx="220806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251" t="66667" r="29980"/>
          <a:stretch>
            <a:fillRect/>
          </a:stretch>
        </p:blipFill>
        <p:spPr bwMode="auto">
          <a:xfrm>
            <a:off x="4953000" y="5257800"/>
            <a:ext cx="4191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7488" b="41176"/>
          <a:stretch>
            <a:fillRect/>
          </a:stretch>
        </p:blipFill>
        <p:spPr bwMode="auto">
          <a:xfrm>
            <a:off x="2286000" y="44958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fontScale="92500"/>
          </a:bodyPr>
          <a:lstStyle/>
          <a:p>
            <a:r>
              <a:rPr lang="en-US" sz="2400" u="sng" dirty="0" err="1" smtClean="0"/>
              <a:t>prava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polarnost</a:t>
            </a:r>
            <a:r>
              <a:rPr lang="en-US" sz="2400" u="sng" dirty="0" smtClean="0"/>
              <a:t> </a:t>
            </a:r>
            <a:r>
              <a:rPr lang="en-US" sz="2400" dirty="0" smtClean="0"/>
              <a:t>(K-A)-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 je </a:t>
            </a:r>
            <a:r>
              <a:rPr lang="en-US" sz="2400" dirty="0" err="1" smtClean="0"/>
              <a:t>katoda</a:t>
            </a:r>
            <a:r>
              <a:rPr lang="en-US" sz="2400" dirty="0" smtClean="0"/>
              <a:t> (</a:t>
            </a:r>
            <a:r>
              <a:rPr lang="en-US" sz="2400" dirty="0" err="1" smtClean="0"/>
              <a:t>smer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elektrona</a:t>
            </a:r>
            <a:r>
              <a:rPr lang="en-US" sz="2400" dirty="0" smtClean="0"/>
              <a:t> je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elektrode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osnovnom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materijalu-anoda</a:t>
            </a:r>
            <a:r>
              <a:rPr lang="en-US" sz="2400" dirty="0" smtClean="0"/>
              <a:t> se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zagreva</a:t>
            </a:r>
            <a:r>
              <a:rPr lang="en-US" sz="2400" dirty="0" smtClean="0"/>
              <a:t>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u="sng" dirty="0" err="1" smtClean="0"/>
              <a:t>obrnuta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polarnost</a:t>
            </a:r>
            <a:r>
              <a:rPr lang="en-US" sz="2400" u="sng" dirty="0" smtClean="0"/>
              <a:t> </a:t>
            </a:r>
            <a:r>
              <a:rPr lang="en-US" sz="2400" dirty="0" smtClean="0"/>
              <a:t>(A-K)-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 je </a:t>
            </a:r>
            <a:r>
              <a:rPr lang="en-US" sz="2400" dirty="0" err="1" smtClean="0"/>
              <a:t>anoda</a:t>
            </a:r>
            <a:r>
              <a:rPr lang="en-US" sz="2400" dirty="0" smtClean="0"/>
              <a:t> (</a:t>
            </a:r>
            <a:r>
              <a:rPr lang="en-US" sz="2400" dirty="0" err="1" smtClean="0"/>
              <a:t>smer</a:t>
            </a:r>
            <a:r>
              <a:rPr lang="en-US" sz="2400" dirty="0" smtClean="0"/>
              <a:t> </a:t>
            </a:r>
            <a:r>
              <a:rPr lang="en-US" sz="2400" dirty="0" err="1" smtClean="0"/>
              <a:t>kretanja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elektrona</a:t>
            </a:r>
            <a:r>
              <a:rPr lang="en-US" sz="2400" dirty="0" smtClean="0"/>
              <a:t> je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osn.materijala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elektrodi</a:t>
            </a:r>
            <a:r>
              <a:rPr lang="en-US" sz="2400" dirty="0" smtClean="0"/>
              <a:t>), </a:t>
            </a:r>
            <a:r>
              <a:rPr lang="sr-Latn-CS" sz="2400" dirty="0" smtClean="0"/>
              <a:t>npr. zavarivanje </a:t>
            </a:r>
            <a:r>
              <a:rPr lang="en-US" sz="2400" dirty="0" err="1" smtClean="0"/>
              <a:t>aluminijum</a:t>
            </a:r>
            <a:r>
              <a:rPr lang="sr-Latn-CS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postupcima</a:t>
            </a:r>
            <a:r>
              <a:rPr lang="en-US" sz="2400" dirty="0" smtClean="0"/>
              <a:t> REL </a:t>
            </a:r>
            <a:r>
              <a:rPr lang="en-US" sz="2400" dirty="0" err="1" smtClean="0"/>
              <a:t>i</a:t>
            </a:r>
            <a:r>
              <a:rPr lang="en-US" sz="2400" dirty="0" smtClean="0"/>
              <a:t> MIG,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razbijanja</a:t>
            </a:r>
            <a:r>
              <a:rPr lang="en-US" sz="2400" dirty="0" smtClean="0"/>
              <a:t> </a:t>
            </a:r>
            <a:r>
              <a:rPr lang="en-US" sz="2400" dirty="0" err="1" smtClean="0"/>
              <a:t>oksida</a:t>
            </a:r>
            <a:r>
              <a:rPr lang="en-US" sz="2400" dirty="0" smtClean="0"/>
              <a:t>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.</a:t>
            </a:r>
            <a:endParaRPr lang="sr-Latn-CS" sz="2400" dirty="0" smtClean="0"/>
          </a:p>
          <a:p>
            <a:endParaRPr lang="sr-Latn-C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884"/>
          <a:stretch>
            <a:fillRect/>
          </a:stretch>
        </p:blipFill>
        <p:spPr bwMode="auto">
          <a:xfrm rot="-60000">
            <a:off x="454722" y="1565926"/>
            <a:ext cx="4837388" cy="3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5141906" y="2091958"/>
            <a:ext cx="3981286" cy="2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2133600" y="3200400"/>
            <a:ext cx="457200" cy="9144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 smtClean="0"/>
              <a:t>Čelici za zavarene konstrukcije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Zavarljivost je osobina materijala da se </a:t>
            </a:r>
            <a:r>
              <a:rPr lang="en-US" dirty="0" err="1" smtClean="0"/>
              <a:t>postiže</a:t>
            </a:r>
            <a:r>
              <a:rPr lang="sr-Latn-CS" dirty="0" smtClean="0"/>
              <a:t> </a:t>
            </a:r>
            <a:r>
              <a:rPr lang="en-US" dirty="0" err="1" smtClean="0"/>
              <a:t>zavareni</a:t>
            </a:r>
            <a:r>
              <a:rPr lang="en-US" dirty="0" smtClean="0"/>
              <a:t>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postavljenim</a:t>
            </a:r>
            <a:r>
              <a:rPr lang="en-US" dirty="0" smtClean="0"/>
              <a:t> </a:t>
            </a:r>
            <a:r>
              <a:rPr lang="en-US" dirty="0" err="1" smtClean="0"/>
              <a:t>zahtevima</a:t>
            </a:r>
            <a:r>
              <a:rPr lang="en-US" dirty="0" smtClean="0"/>
              <a:t>.</a:t>
            </a:r>
            <a:endParaRPr lang="sr-Latn-CS" dirty="0" smtClean="0"/>
          </a:p>
          <a:p>
            <a:r>
              <a:rPr lang="sr-Latn-CS" dirty="0" smtClean="0"/>
              <a:t>Zavarljivost čelika se određuje prema ekvivalentnom sadržaju ugljenika (C</a:t>
            </a:r>
            <a:r>
              <a:rPr lang="sr-Latn-CS" baseline="-25000" dirty="0" smtClean="0"/>
              <a:t>EKV</a:t>
            </a:r>
            <a:r>
              <a:rPr lang="sr-Latn-CS" dirty="0" smtClean="0"/>
              <a:t>).</a:t>
            </a:r>
          </a:p>
          <a:p>
            <a:r>
              <a:rPr lang="sr-Latn-CS" dirty="0" smtClean="0"/>
              <a:t>Što 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veći, zavarljivost je lošija i obrnuto.</a:t>
            </a:r>
          </a:p>
          <a:p>
            <a:r>
              <a:rPr lang="sr-Latn-CS" dirty="0" smtClean="0"/>
              <a:t>C</a:t>
            </a:r>
            <a:r>
              <a:rPr lang="sr-Latn-CS" baseline="-25000" dirty="0" smtClean="0"/>
              <a:t>EKV</a:t>
            </a:r>
            <a:r>
              <a:rPr lang="sr-Latn-CS" dirty="0" smtClean="0"/>
              <a:t> se određuje prema sledećem izrazu: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   	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C+Mn/6+(Cr+Mo+V)/5+(Ni+Cu)/15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 smtClean="0"/>
              <a:t>Za smanjenje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važno je koristiti čelike sa što manjim sadržajem C i legirajućih elemenata.</a:t>
            </a:r>
          </a:p>
          <a:p>
            <a:r>
              <a:rPr lang="sr-Latn-CS" dirty="0" smtClean="0"/>
              <a:t>Čelici za zavarene konstrukcije su:</a:t>
            </a:r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niskougljenični (0,1-0,25%C), 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niskolegirani (sadržaj leg.elem.do 5 %), sa niskim sadržajem C</a:t>
            </a:r>
            <a:r>
              <a:rPr lang="en-US" dirty="0" smtClean="0"/>
              <a:t> (&lt;</a:t>
            </a:r>
            <a:r>
              <a:rPr lang="sr-Latn-CS" dirty="0" smtClean="0"/>
              <a:t>0,</a:t>
            </a:r>
            <a:r>
              <a:rPr lang="en-US" dirty="0" smtClean="0"/>
              <a:t>25</a:t>
            </a:r>
            <a:r>
              <a:rPr lang="sr-Latn-CS" dirty="0" smtClean="0"/>
              <a:t>%),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mikrolegirani čelici (do 0,25% uku</a:t>
            </a:r>
            <a:r>
              <a:rPr lang="en-US" dirty="0" smtClean="0"/>
              <a:t>p</a:t>
            </a:r>
            <a:r>
              <a:rPr lang="sr-Latn-CS" dirty="0" smtClean="0"/>
              <a:t>nog sadržaja mikrolegiranih elemenata: Nb, Ti, V,...)*</a:t>
            </a:r>
          </a:p>
          <a:p>
            <a:pPr marL="514350" indent="-514350"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*	smanjenjem sadržaja C se smanjuje čvrstoća</a:t>
            </a:r>
            <a:r>
              <a:rPr lang="en-US" dirty="0" smtClean="0"/>
              <a:t> (&lt;</a:t>
            </a:r>
            <a:r>
              <a:rPr lang="sr-Latn-CS" dirty="0" smtClean="0"/>
              <a:t>0,</a:t>
            </a:r>
            <a:r>
              <a:rPr lang="en-US" dirty="0" smtClean="0"/>
              <a:t>25</a:t>
            </a:r>
            <a:r>
              <a:rPr lang="sr-Latn-CS" dirty="0" smtClean="0"/>
              <a:t>%) koja se nadomeštava taložnim ojačavanjem ili usitnjavanjem strukture pod uticajem malih količina mikrolegiranih elemenata.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Šav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u="sng" dirty="0" err="1" smtClean="0"/>
              <a:t>rastopljeni</a:t>
            </a:r>
            <a:r>
              <a:rPr lang="en-US" dirty="0" smtClean="0"/>
              <a:t> metal </a:t>
            </a:r>
            <a:r>
              <a:rPr lang="en-US" dirty="0" err="1" smtClean="0"/>
              <a:t>stvoren</a:t>
            </a:r>
            <a:r>
              <a:rPr lang="en-US" dirty="0" smtClean="0"/>
              <a:t> </a:t>
            </a:r>
            <a:r>
              <a:rPr lang="en-US" u="sng" dirty="0" err="1" smtClean="0"/>
              <a:t>zavarivanjem</a:t>
            </a:r>
            <a:r>
              <a:rPr lang="en-US" u="sng" dirty="0" smtClean="0"/>
              <a:t> </a:t>
            </a:r>
            <a:r>
              <a:rPr lang="en-US" u="sng" dirty="0" err="1" smtClean="0"/>
              <a:t>topljenjem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err="1" smtClean="0"/>
              <a:t>Šav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u="sng" dirty="0" err="1" smtClean="0"/>
              <a:t>razmekšani</a:t>
            </a:r>
            <a:r>
              <a:rPr lang="en-US" dirty="0" smtClean="0"/>
              <a:t> metal </a:t>
            </a:r>
            <a:r>
              <a:rPr lang="en-US" dirty="0" err="1" smtClean="0"/>
              <a:t>stvoren</a:t>
            </a:r>
            <a:r>
              <a:rPr lang="en-US" dirty="0" smtClean="0"/>
              <a:t> </a:t>
            </a:r>
            <a:r>
              <a:rPr lang="en-US" u="sng" dirty="0" err="1" smtClean="0"/>
              <a:t>zavarivanjem</a:t>
            </a:r>
            <a:r>
              <a:rPr lang="en-US" u="sng" dirty="0" smtClean="0"/>
              <a:t> </a:t>
            </a:r>
            <a:r>
              <a:rPr lang="en-US" u="sng" dirty="0" err="1" smtClean="0"/>
              <a:t>trenjem</a:t>
            </a:r>
            <a:endParaRPr lang="en-US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396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TEHNOLOGIJA ZAVARIVANJA</vt:lpstr>
      <vt:lpstr>Fizički osnovi zavarivanja</vt:lpstr>
      <vt:lpstr>Slide 3</vt:lpstr>
      <vt:lpstr>Slide 4</vt:lpstr>
      <vt:lpstr>Zavarivački luk</vt:lpstr>
      <vt:lpstr>Slide 6</vt:lpstr>
      <vt:lpstr>Čelici za zavarene konstrukcije</vt:lpstr>
      <vt:lpstr>Slide 8</vt:lpstr>
      <vt:lpstr>Elementi šava</vt:lpstr>
      <vt:lpstr>Slide 10</vt:lpstr>
      <vt:lpstr>Slide 11</vt:lpstr>
      <vt:lpstr>Slide 12</vt:lpstr>
      <vt:lpstr>Slide 13</vt:lpstr>
      <vt:lpstr>Vrste spojeva i šavova</vt:lpstr>
      <vt:lpstr>Slide 15</vt:lpstr>
      <vt:lpstr>Slide 16</vt:lpstr>
      <vt:lpstr>Položaji zavarivanja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/>
  <cp:lastModifiedBy>sebastijan</cp:lastModifiedBy>
  <cp:revision>41</cp:revision>
  <dcterms:created xsi:type="dcterms:W3CDTF">2006-08-16T00:00:00Z</dcterms:created>
  <dcterms:modified xsi:type="dcterms:W3CDTF">2014-03-28T08:34:02Z</dcterms:modified>
</cp:coreProperties>
</file>